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856051A-DCE4-4E28-BAB1-F7BA000577C1}">
  <a:tblStyle styleId="{E856051A-DCE4-4E28-BAB1-F7BA000577C1}" styleName="Table_0">
    <a:wholeTbl>
      <a:tcTxStyle b="off" i="off">
        <a:font>
          <a:latin typeface="等线"/>
          <a:ea typeface="等线"/>
          <a:cs typeface="等线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tcBdr/>
        <a:fill>
          <a:solidFill>
            <a:srgbClr val="CDD4E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DD4E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F2124DDC-C74D-4CC0-8DD7-7F538A72615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10"/>
  </p:normalViewPr>
  <p:slideViewPr>
    <p:cSldViewPr snapToGrid="0">
      <p:cViewPr varScale="1">
        <p:scale>
          <a:sx n="86" d="100"/>
          <a:sy n="86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0" name="Google Shape;9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edd44bb2b0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2edd44bb2b0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/>
              <a:t>The Diffusion Probabilistic Model is a type of generative model that involves two main processes: the reverse process and the forward process.</a:t>
            </a:r>
            <a:br>
              <a:rPr lang="en-US"/>
            </a:br>
            <a:r>
              <a:rPr lang="en-US"/>
              <a:t>The reverse process involves starting from a simple distribution p(x_T) and iteratively sampling from pθ(xt−1∣xt) to generate samples from the target distribution.</a:t>
            </a:r>
            <a:br>
              <a:rPr lang="en-US"/>
            </a:br>
            <a:r>
              <a:rPr lang="en-US"/>
              <a:t>The forward process involves progressively adding Gaussian noise to an initial data point x_0​ to obtain a sequence of increasingly noisy samples x_{1:T}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6" name="Google Shape;18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edd44bb2b0_1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g2edd44bb2b0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7" name="Google Shape;207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edd44bb2b0_1_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g2edd44bb2b0_1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edd44bb2b0_1_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8" name="Google Shape;228;g2edd44bb2b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9" name="Google Shape;23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48" name="Google Shape;24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edd44bb2b0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edd44bb2b0_1_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2edd44bb2b0_1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4" name="Google Shape;2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9" name="Google Shape;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5" name="Google Shape;27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3" name="Google Shape;2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5" name="Google Shape;3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4" name="Google Shape;31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4" name="Google Shape;32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d982e1ea0_0_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2" name="Google Shape;332;g2ed982e1ea0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d982e1ea0_0_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5" name="Google Shape;355;g2ed982e1ea0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3" name="Google Shape;363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ed982e1ea0_0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ResNet 50 is a pretrained using for image segmentation, so it not suit for image translation. improve: fine-tune</a:t>
            </a:r>
            <a:endParaRPr/>
          </a:p>
        </p:txBody>
      </p:sp>
      <p:sp>
        <p:nvSpPr>
          <p:cNvPr id="374" name="Google Shape;374;g2ed982e1ea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ed982e1ea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5" name="Google Shape;385;g2ed982e1ea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ed982e1ea0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3" name="Google Shape;393;g2ed982e1ea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ed982e1ea0_0_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4" name="Google Shape;404;g2ed982e1ea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edd44bb2b0_0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6" name="Google Shape;416;g2edd44bb2b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2edd44bb2b0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edd44bb2b0_0_1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g2edd44bb2b0_0_1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dd44bb2b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dd44bb2b0_0_1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2edd44bb2b0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1" name="Google Shape;4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9" name="Google Shape;449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edd44bb2b0_1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1" name="Google Shape;461;g2edd44bb2b0_1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edd44bb2b0_1_9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0" name="Google Shape;470;g2edd44bb2b0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dd44bb2b0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g2edd44bb2b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edd44bb2b0_2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2" name="Google Shape;502;g2edd44bb2b0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edd44bb2b0_2_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3" name="Google Shape;513;g2edd44bb2b0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2" name="Google Shape;5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2edd44bb2b0_2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3" name="Google Shape;533;g2edd44bb2b0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2edd44bb2b0_2_5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4" name="Google Shape;544;g2edd44bb2b0_2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6" name="Google Shape;55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6" name="Google Shape;5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edb507b489_0_3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6" name="Google Shape;126;g2edb507b48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6" name="Google Shape;57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8" name="Google Shape;59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6" name="Google Shape;6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4" name="Google Shape;61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3" name="Google Shape;6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edb507b489_0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2" name="Google Shape;632;g2edb507b48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2edb507b489_0_5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1" name="Google Shape;641;g2edb507b48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0" name="Google Shape;65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8" name="Google Shape;65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6" name="Google Shape;66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edb507b48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4" name="Google Shape;134;g2edb507b48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edd44bb2b0_1_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5" name="Google Shape;675;g2edd44bb2b0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edd44bb2b0_2_6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4" name="Google Shape;684;g2edd44bb2b0_2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edbb54f267_0_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3" name="Google Shape;693;g2edbb54f267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edd44bb2b0_1_5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4" name="Google Shape;144;g2edd44bb2b0_1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edc44e474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6" name="Google Shape;156;g2edc44e474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edb507b489_0_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6" name="Google Shape;166;g2edb507b489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lvl1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marL="914400" lvl="1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ctrTitle"/>
          </p:nvPr>
        </p:nvSpPr>
        <p:spPr>
          <a:xfrm>
            <a:off x="0" y="2003485"/>
            <a:ext cx="12192000" cy="116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Generating Breast Cancer IHC Images with Deep Learning</a:t>
            </a:r>
            <a:b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" name="Google Shape;93;p14"/>
          <p:cNvSpPr txBox="1"/>
          <p:nvPr/>
        </p:nvSpPr>
        <p:spPr>
          <a:xfrm>
            <a:off x="5076667" y="4037073"/>
            <a:ext cx="2038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</a:t>
            </a:r>
            <a:r>
              <a:rPr lang="en-US" sz="1800">
                <a:solidFill>
                  <a:schemeClr val="dk1"/>
                </a:solidFill>
              </a:rPr>
              <a:t>ly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chemeClr val="dk1"/>
                </a:solidFill>
              </a:rPr>
              <a:t>23</a:t>
            </a: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2024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4"/>
          <p:cNvSpPr txBox="1"/>
          <p:nvPr/>
        </p:nvSpPr>
        <p:spPr>
          <a:xfrm>
            <a:off x="5291525" y="4566350"/>
            <a:ext cx="160894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Yuchen Li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Xichu Yu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Maiqi Zhou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 txBox="1">
            <a:spLocks noGrp="1"/>
          </p:cNvSpPr>
          <p:nvPr>
            <p:ph type="title"/>
          </p:nvPr>
        </p:nvSpPr>
        <p:spPr>
          <a:xfrm>
            <a:off x="415600" y="438820"/>
            <a:ext cx="11360700" cy="10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Attention mechanism</a:t>
            </a:r>
            <a:endParaRPr/>
          </a:p>
        </p:txBody>
      </p:sp>
      <p:sp>
        <p:nvSpPr>
          <p:cNvPr id="179" name="Google Shape;179;p23"/>
          <p:cNvSpPr txBox="1">
            <a:spLocks noGrp="1"/>
          </p:cNvSpPr>
          <p:nvPr>
            <p:ph type="body" idx="1"/>
          </p:nvPr>
        </p:nvSpPr>
        <p:spPr>
          <a:xfrm>
            <a:off x="6655700" y="3601275"/>
            <a:ext cx="5233800" cy="9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/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consider the global information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52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1900">
                <a:latin typeface="Times New Roman"/>
                <a:ea typeface="Times New Roman"/>
                <a:cs typeface="Times New Roman"/>
                <a:sym typeface="Times New Roman"/>
              </a:rPr>
              <a:t>selectively focus on important feature</a:t>
            </a:r>
            <a:endParaRPr sz="19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0" name="Google Shape;18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61150" y="1536828"/>
            <a:ext cx="3334607" cy="46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71424" y="2287459"/>
            <a:ext cx="3649400" cy="6536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/>
        </p:nvSpPr>
        <p:spPr>
          <a:xfrm>
            <a:off x="2419787" y="6453223"/>
            <a:ext cx="8245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Vaswani, A., Shazeer, N., Parmar, N., Uszkoreit, J., Jones, L., Gomez, A. N., ... &amp; Polosukhin, I. (2017). Attention is all you need.</a:t>
            </a:r>
            <a:endParaRPr sz="24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" name="Google Shape;183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Diffusion Probabilistic Model</a:t>
            </a:r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90" name="Google Shape;190;p24"/>
          <p:cNvSpPr txBox="1"/>
          <p:nvPr/>
        </p:nvSpPr>
        <p:spPr>
          <a:xfrm>
            <a:off x="558270" y="4928222"/>
            <a:ext cx="105501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Noise schedule ꞵ gradually increasing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Forward process fixed to a Markov chain 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noise added to the input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4"/>
          <p:cNvSpPr txBox="1"/>
          <p:nvPr/>
        </p:nvSpPr>
        <p:spPr>
          <a:xfrm>
            <a:off x="3090878" y="6356349"/>
            <a:ext cx="597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Ho et al. "Denoising diffusion probabilistic models." </a:t>
            </a:r>
            <a:r>
              <a:rPr lang="en-US" sz="1200" b="0" i="1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-US" sz="12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33 (2020): 6840-6851.</a:t>
            </a:r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2" name="Google Shape;19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325" y="2397227"/>
            <a:ext cx="9771217" cy="10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8275" y="3949238"/>
            <a:ext cx="8690000" cy="85508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4"/>
          <p:cNvSpPr txBox="1"/>
          <p:nvPr/>
        </p:nvSpPr>
        <p:spPr>
          <a:xfrm>
            <a:off x="558275" y="3431938"/>
            <a:ext cx="375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Forward process: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5" name="Google Shape;195;p24"/>
          <p:cNvSpPr txBox="1"/>
          <p:nvPr/>
        </p:nvSpPr>
        <p:spPr>
          <a:xfrm>
            <a:off x="558275" y="1837413"/>
            <a:ext cx="37509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Reverse process: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3900"/>
              <a:t>DDPM (Denoising Diffusion Probabilistic Models)</a:t>
            </a:r>
            <a:endParaRPr sz="3900"/>
          </a:p>
        </p:txBody>
      </p:sp>
      <p:pic>
        <p:nvPicPr>
          <p:cNvPr id="201" name="Google Shape;201;p2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550100" cy="18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03" name="Google Shape;203;p25"/>
          <p:cNvSpPr txBox="1"/>
          <p:nvPr/>
        </p:nvSpPr>
        <p:spPr>
          <a:xfrm>
            <a:off x="821020" y="3689984"/>
            <a:ext cx="10550100" cy="19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Forward Process: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Gaussian noise progressively added to an input sample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Reverse Process: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Reconstructing the original data sample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Utilize neural network to predict the noise added in each step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imes New Roman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Simplified training objective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5"/>
          <p:cNvSpPr txBox="1"/>
          <p:nvPr/>
        </p:nvSpPr>
        <p:spPr>
          <a:xfrm>
            <a:off x="3090878" y="6356349"/>
            <a:ext cx="597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Ho et al. "Denoising diffusion probabilistic models." </a:t>
            </a:r>
            <a:r>
              <a:rPr lang="en-US" sz="1200" b="0" i="1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-US" sz="1200" b="0" i="0" u="none" strike="noStrike" cap="none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33 (2020): 6840-6851.</a:t>
            </a:r>
            <a:endParaRPr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6"/>
          <p:cNvSpPr txBox="1">
            <a:spLocks noGrp="1"/>
          </p:cNvSpPr>
          <p:nvPr>
            <p:ph type="title"/>
          </p:nvPr>
        </p:nvSpPr>
        <p:spPr>
          <a:xfrm>
            <a:off x="8208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Basic algorithms for DDPM</a:t>
            </a:r>
            <a:endParaRPr/>
          </a:p>
        </p:txBody>
      </p:sp>
      <p:sp>
        <p:nvSpPr>
          <p:cNvPr id="210" name="Google Shape;210;p26"/>
          <p:cNvSpPr txBox="1">
            <a:spLocks noGrp="1"/>
          </p:cNvSpPr>
          <p:nvPr>
            <p:ph type="body" idx="1"/>
          </p:nvPr>
        </p:nvSpPr>
        <p:spPr>
          <a:xfrm>
            <a:off x="838200" y="4851399"/>
            <a:ext cx="10515600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Training objective: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Minimizing the mean squared error (MSE) of noise prediction for given timestep T</a:t>
            </a:r>
            <a:endParaRPr/>
          </a:p>
        </p:txBody>
      </p:sp>
      <p:sp>
        <p:nvSpPr>
          <p:cNvPr id="211" name="Google Shape;211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2" name="Google Shape;212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480812" cy="25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6"/>
          <p:cNvSpPr txBox="1"/>
          <p:nvPr/>
        </p:nvSpPr>
        <p:spPr>
          <a:xfrm>
            <a:off x="3090878" y="6356349"/>
            <a:ext cx="59754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222222"/>
                </a:solidFill>
              </a:rPr>
              <a:t>Ho et al. "Denoising diffusion probabilistic models." </a:t>
            </a:r>
            <a:r>
              <a:rPr lang="en-US" sz="1200" i="1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200">
                <a:solidFill>
                  <a:srgbClr val="222222"/>
                </a:solidFill>
              </a:rPr>
              <a:t> 33 (2020): 6840-6851.</a:t>
            </a:r>
            <a:endParaRPr sz="1200">
              <a:solidFill>
                <a:srgbClr val="888888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7"/>
          <p:cNvSpPr txBox="1">
            <a:spLocks noGrp="1"/>
          </p:cNvSpPr>
          <p:nvPr>
            <p:ph type="title"/>
          </p:nvPr>
        </p:nvSpPr>
        <p:spPr>
          <a:xfrm>
            <a:off x="8208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Discussion on DDPM</a:t>
            </a:r>
            <a:endParaRPr/>
          </a:p>
        </p:txBody>
      </p:sp>
      <p:sp>
        <p:nvSpPr>
          <p:cNvPr id="220" name="Google Shape;220;p27"/>
          <p:cNvSpPr txBox="1">
            <a:spLocks noGrp="1"/>
          </p:cNvSpPr>
          <p:nvPr>
            <p:ph type="body" idx="1"/>
          </p:nvPr>
        </p:nvSpPr>
        <p:spPr>
          <a:xfrm>
            <a:off x="820775" y="1690825"/>
            <a:ext cx="5975400" cy="38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High-quality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Diverse output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  <a:p>
            <a:pPr marL="457200" lvl="0" indent="-406400" algn="l" rtl="0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Probabilistic, reverse process draws from Gaussian distribution</a:t>
            </a:r>
            <a:endParaRPr/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Low sample efficiency due to large sample steps</a:t>
            </a:r>
            <a:endParaRPr/>
          </a:p>
        </p:txBody>
      </p:sp>
      <p:sp>
        <p:nvSpPr>
          <p:cNvPr id="221" name="Google Shape;221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2" name="Google Shape;222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23" name="Google Shape;223;p27"/>
          <p:cNvSpPr txBox="1"/>
          <p:nvPr/>
        </p:nvSpPr>
        <p:spPr>
          <a:xfrm>
            <a:off x="3090878" y="6356349"/>
            <a:ext cx="597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222222"/>
                </a:solidFill>
              </a:rPr>
              <a:t>Ho et al. "Denoising diffusion probabilistic models." </a:t>
            </a:r>
            <a:r>
              <a:rPr lang="en-US" sz="1200" i="1">
                <a:solidFill>
                  <a:srgbClr val="222222"/>
                </a:solidFill>
              </a:rPr>
              <a:t>Advances in neural information processing systems</a:t>
            </a:r>
            <a:r>
              <a:rPr lang="en-US" sz="1200">
                <a:solidFill>
                  <a:srgbClr val="222222"/>
                </a:solidFill>
              </a:rPr>
              <a:t> 33 (2020): 6840-6851.</a:t>
            </a:r>
            <a:endParaRPr sz="1200">
              <a:solidFill>
                <a:srgbClr val="888888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222222"/>
              </a:solidFill>
            </a:endParaRPr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7575" y="1690825"/>
            <a:ext cx="4086225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7"/>
          <p:cNvSpPr txBox="1"/>
          <p:nvPr/>
        </p:nvSpPr>
        <p:spPr>
          <a:xfrm>
            <a:off x="7421588" y="4625975"/>
            <a:ext cx="3778200" cy="4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</a:rPr>
              <a:t>Samples from DDPM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 txBox="1">
            <a:spLocks noGrp="1"/>
          </p:cNvSpPr>
          <p:nvPr>
            <p:ph type="title"/>
          </p:nvPr>
        </p:nvSpPr>
        <p:spPr>
          <a:xfrm>
            <a:off x="8208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Denoising Diffusion Implicit Model (DDIM)</a:t>
            </a:r>
            <a:endParaRPr/>
          </a:p>
        </p:txBody>
      </p:sp>
      <p:sp>
        <p:nvSpPr>
          <p:cNvPr id="231" name="Google Shape;231;p28"/>
          <p:cNvSpPr txBox="1">
            <a:spLocks noGrp="1"/>
          </p:cNvSpPr>
          <p:nvPr>
            <p:ph type="body" idx="1"/>
          </p:nvPr>
        </p:nvSpPr>
        <p:spPr>
          <a:xfrm>
            <a:off x="838200" y="3637201"/>
            <a:ext cx="10515600" cy="32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Reverse sample in DDIM: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Deterministic, no variance</a:t>
            </a:r>
            <a:endParaRPr/>
          </a:p>
          <a:p>
            <a:pPr marL="45720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Significantly reduce the number of sampling steps</a:t>
            </a:r>
            <a:endParaRPr/>
          </a:p>
        </p:txBody>
      </p:sp>
      <p:sp>
        <p:nvSpPr>
          <p:cNvPr id="232" name="Google Shape;23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3" name="Google Shape;23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34" name="Google Shape;234;p28"/>
          <p:cNvSpPr txBox="1"/>
          <p:nvPr/>
        </p:nvSpPr>
        <p:spPr>
          <a:xfrm>
            <a:off x="3090878" y="6356349"/>
            <a:ext cx="597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200">
                <a:solidFill>
                  <a:srgbClr val="222222"/>
                </a:solidFill>
              </a:rPr>
              <a:t>Song, Jiaming, et al. "Denoising Diffusion Implicit Models." ArXiv, 2020</a:t>
            </a:r>
            <a:endParaRPr sz="1200">
              <a:solidFill>
                <a:srgbClr val="222222"/>
              </a:solidFill>
            </a:endParaRPr>
          </a:p>
        </p:txBody>
      </p:sp>
      <p:pic>
        <p:nvPicPr>
          <p:cNvPr id="235" name="Google Shape;23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463" y="4229001"/>
            <a:ext cx="7077075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625" y="1865450"/>
            <a:ext cx="11645899" cy="14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Diffusion Autoencoder</a:t>
            </a:r>
            <a:endParaRPr/>
          </a:p>
        </p:txBody>
      </p:sp>
      <p:pic>
        <p:nvPicPr>
          <p:cNvPr id="242" name="Google Shape;242;p29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04478" y="1690688"/>
            <a:ext cx="5049322" cy="33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9"/>
          <p:cNvSpPr txBox="1">
            <a:spLocks noGrp="1"/>
          </p:cNvSpPr>
          <p:nvPr>
            <p:ph type="ftr" idx="11"/>
          </p:nvPr>
        </p:nvSpPr>
        <p:spPr>
          <a:xfrm>
            <a:off x="2167407" y="6356349"/>
            <a:ext cx="78571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Preechakul et al. "Diffusion autoencoders: Toward a meaningful and decodable representation." 2022.</a:t>
            </a:r>
            <a:endParaRPr/>
          </a:p>
        </p:txBody>
      </p:sp>
      <p:sp>
        <p:nvSpPr>
          <p:cNvPr id="244" name="Google Shape;244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5" name="Google Shape;245;p29"/>
          <p:cNvSpPr txBox="1"/>
          <p:nvPr/>
        </p:nvSpPr>
        <p:spPr>
          <a:xfrm>
            <a:off x="838200" y="1690671"/>
            <a:ext cx="52578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Hybrid model combining autoencoders and diffusion principles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Encoding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</a:t>
            </a: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into a low-dimensional latent space, applying diffusion process, and decoding back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semantic encoder to guide the diffusion </a:t>
            </a: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process</a:t>
            </a:r>
            <a:endParaRPr sz="2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Diffusion Autoencoder</a:t>
            </a:r>
            <a:endParaRPr/>
          </a:p>
        </p:txBody>
      </p:sp>
      <p:sp>
        <p:nvSpPr>
          <p:cNvPr id="251" name="Google Shape;251;p30"/>
          <p:cNvSpPr txBox="1">
            <a:spLocks noGrp="1"/>
          </p:cNvSpPr>
          <p:nvPr>
            <p:ph type="ftr" idx="11"/>
          </p:nvPr>
        </p:nvSpPr>
        <p:spPr>
          <a:xfrm>
            <a:off x="2167407" y="6356349"/>
            <a:ext cx="78571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Preechakul et al. "Diffusion autoencoders: Toward a meaningful and decodable representation." In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IEEE/CVF Conference on Computer Vision and Pattern Recognition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pp. 10619-10629. 2022.</a:t>
            </a:r>
            <a:endParaRPr/>
          </a:p>
        </p:txBody>
      </p:sp>
      <p:sp>
        <p:nvSpPr>
          <p:cNvPr id="252" name="Google Shape;252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53" name="Google Shape;253;p30"/>
          <p:cNvSpPr txBox="1"/>
          <p:nvPr/>
        </p:nvSpPr>
        <p:spPr>
          <a:xfrm>
            <a:off x="2094355" y="5182266"/>
            <a:ext cx="80032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of attribute manipulation based on latent interpolation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4" name="Google Shape;25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0300" y="1638551"/>
            <a:ext cx="7391400" cy="329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8" name="Google Shape;268;p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15277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Officially available Breast Cancer Immunohistochemical (BCI) dataset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Contains 9,746 images (4,873 pairs, </a:t>
            </a:r>
            <a:r>
              <a:rPr lang="en-US" sz="2000"/>
              <a:t>3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89</a:t>
            </a:r>
            <a:r>
              <a:rPr lang="en-US" sz="2000"/>
              <a:t>7 pairs for training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Already divided into training set and test set</a:t>
            </a:r>
            <a:endParaRPr/>
          </a:p>
        </p:txBody>
      </p:sp>
      <p:pic>
        <p:nvPicPr>
          <p:cNvPr id="269" name="Google Shape;269;p32"/>
          <p:cNvPicPr preferRelativeResize="0"/>
          <p:nvPr/>
        </p:nvPicPr>
        <p:blipFill rotWithShape="1">
          <a:blip r:embed="rId3">
            <a:alphaModFix/>
          </a:blip>
          <a:srcRect l="60" r="6103"/>
          <a:stretch/>
        </p:blipFill>
        <p:spPr>
          <a:xfrm>
            <a:off x="5286260" y="1573565"/>
            <a:ext cx="6170299" cy="422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2"/>
          <p:cNvSpPr txBox="1"/>
          <p:nvPr/>
        </p:nvSpPr>
        <p:spPr>
          <a:xfrm>
            <a:off x="6094475" y="6038030"/>
            <a:ext cx="44262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[Bupt AI CZ's BCI Project on GitHub](https://github.com/bupt-ai-cz/BCI)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1" name="Google Shape;27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2" name="Google Shape;27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Contents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2" name="Google Shape;102;p15"/>
          <p:cNvSpPr txBox="1">
            <a:spLocks noGrp="1"/>
          </p:cNvSpPr>
          <p:nvPr>
            <p:ph type="body" idx="1"/>
          </p:nvPr>
        </p:nvSpPr>
        <p:spPr>
          <a:xfrm>
            <a:off x="838200" y="1825623"/>
            <a:ext cx="10515600" cy="449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/>
              <a:t>Review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Results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Task Distribution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Timeline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54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Char char="•"/>
            </a:pPr>
            <a:r>
              <a:rPr lang="en-US" sz="2400"/>
              <a:t>Discussion</a:t>
            </a:r>
            <a:endParaRPr sz="24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" name="Google Shape;103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4" name="Google Shape;104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51641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Tool: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HistoQC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Char char="•"/>
            </a:pPr>
            <a:r>
              <a:rPr lang="en-US" sz="2000"/>
              <a:t>a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 open-source software to filter out low-quality images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Filtering Standards: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Flat Areas: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r>
              <a:rPr lang="en-US" sz="2000"/>
              <a:t>    detects smooth (flat) areas in an image by convolving the image with an average filter and comparing it to the original image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2960"/>
              <a:buChar char="•"/>
            </a:pPr>
            <a:r>
              <a:rPr lang="en-US" sz="2100"/>
              <a:t>Small Tissue Filled Max Area: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960"/>
              <a:buNone/>
            </a:pPr>
            <a:r>
              <a:rPr lang="en-US" sz="2100"/>
              <a:t>    sets the upper limit on the size of holes that should be filled within the tissue mask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2960"/>
              <a:buChar char="•"/>
            </a:pPr>
            <a:r>
              <a:rPr lang="en-US" sz="2100"/>
              <a:t>Blurry Removed Num Regions: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2960"/>
              <a:buNone/>
            </a:pPr>
            <a:r>
              <a:rPr lang="en-US" sz="2100"/>
              <a:t>     represents the number of regions (or areas) within an image that has been removed due to being identified as blurry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7722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8108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9" name="Google Shape;27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4"/>
          <p:cNvSpPr txBox="1">
            <a:spLocks noGrp="1"/>
          </p:cNvSpPr>
          <p:nvPr>
            <p:ph type="title"/>
          </p:nvPr>
        </p:nvSpPr>
        <p:spPr>
          <a:xfrm>
            <a:off x="898358" y="464614"/>
            <a:ext cx="10515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34"/>
          <p:cNvSpPr txBox="1">
            <a:spLocks noGrp="1"/>
          </p:cNvSpPr>
          <p:nvPr>
            <p:ph type="body" idx="1"/>
          </p:nvPr>
        </p:nvSpPr>
        <p:spPr>
          <a:xfrm>
            <a:off x="347582" y="1800139"/>
            <a:ext cx="2509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Flat Areas:</a:t>
            </a:r>
            <a:endParaRPr sz="2000"/>
          </a:p>
          <a:p>
            <a:pPr marL="228600" lvl="0" indent="-101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7" name="Google Shape;287;p34"/>
          <p:cNvSpPr txBox="1"/>
          <p:nvPr/>
        </p:nvSpPr>
        <p:spPr>
          <a:xfrm>
            <a:off x="4463399" y="1756786"/>
            <a:ext cx="25095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Tissue Filled Max Area: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8" name="Google Shape;288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9" name="Google Shape;289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290" name="Google Shape;290;p34" descr="A screenshot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9559"/>
          <a:stretch/>
        </p:blipFill>
        <p:spPr>
          <a:xfrm>
            <a:off x="347575" y="2800225"/>
            <a:ext cx="3265400" cy="324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4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-2322" t="12342" r="5955"/>
          <a:stretch/>
        </p:blipFill>
        <p:spPr>
          <a:xfrm>
            <a:off x="4248250" y="2800225"/>
            <a:ext cx="3265201" cy="324090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4"/>
          <p:cNvSpPr txBox="1"/>
          <p:nvPr/>
        </p:nvSpPr>
        <p:spPr>
          <a:xfrm>
            <a:off x="8148745" y="1785743"/>
            <a:ext cx="345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Blurry Removed Num Regions:</a:t>
            </a:r>
            <a:endParaRPr/>
          </a:p>
        </p:txBody>
      </p:sp>
      <p:pic>
        <p:nvPicPr>
          <p:cNvPr id="293" name="Google Shape;293;p34"/>
          <p:cNvPicPr preferRelativeResize="0"/>
          <p:nvPr/>
        </p:nvPicPr>
        <p:blipFill rotWithShape="1">
          <a:blip r:embed="rId5">
            <a:alphaModFix/>
          </a:blip>
          <a:srcRect l="2181" t="7732" b="1826"/>
          <a:stretch/>
        </p:blipFill>
        <p:spPr>
          <a:xfrm>
            <a:off x="8148750" y="2800225"/>
            <a:ext cx="3265199" cy="324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9" name="Google Shape;299;p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51641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Experiment 1: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Filtering Standards: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small_tissue_filled_max_area&gt; 100 &amp; blurry_removed_num_regions &gt; 1 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100 epochs on Pyramid Pix2pix with 256*256 images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0" name="Google Shape;300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1" name="Google Shape;301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graphicFrame>
        <p:nvGraphicFramePr>
          <p:cNvPr id="302" name="Google Shape;302;p35"/>
          <p:cNvGraphicFramePr/>
          <p:nvPr/>
        </p:nvGraphicFramePr>
        <p:xfrm>
          <a:off x="658020" y="4406464"/>
          <a:ext cx="9876750" cy="792500"/>
        </p:xfrm>
        <a:graphic>
          <a:graphicData uri="http://schemas.openxmlformats.org/drawingml/2006/table">
            <a:tbl>
              <a:tblPr firstRow="1" bandRow="1">
                <a:noFill/>
                <a:tableStyleId>{E856051A-DCE4-4E28-BAB1-F7BA000577C1}</a:tableStyleId>
              </a:tblPr>
              <a:tblGrid>
                <a:gridCol w="329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2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Original Pairs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After preprocessing Pairs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Filter Rate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3897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3656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6.19%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8" name="Google Shape;308;p3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51641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Experiment </a:t>
            </a:r>
            <a:r>
              <a:rPr lang="en-US" sz="2000" b="1"/>
              <a:t>2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Filtering Standards: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small_tissue_filled_max_area &gt; 100 &amp; flat_areas &gt; 3 </a:t>
            </a:r>
            <a:endParaRPr/>
          </a:p>
          <a:p>
            <a:pPr marL="3429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Char char="•"/>
            </a:pPr>
            <a:r>
              <a:rPr lang="en-US" sz="2000"/>
              <a:t>100 epochs on Pyramid Pix2pix with 256*256 images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09" name="Google Shape;309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graphicFrame>
        <p:nvGraphicFramePr>
          <p:cNvPr id="311" name="Google Shape;311;p36"/>
          <p:cNvGraphicFramePr/>
          <p:nvPr/>
        </p:nvGraphicFramePr>
        <p:xfrm>
          <a:off x="658020" y="4406464"/>
          <a:ext cx="9876750" cy="792500"/>
        </p:xfrm>
        <a:graphic>
          <a:graphicData uri="http://schemas.openxmlformats.org/drawingml/2006/table">
            <a:tbl>
              <a:tblPr firstRow="1" bandRow="1">
                <a:noFill/>
                <a:tableStyleId>{E856051A-DCE4-4E28-BAB1-F7BA000577C1}</a:tableStyleId>
              </a:tblPr>
              <a:tblGrid>
                <a:gridCol w="3292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92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292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Original Pairs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After preprocessing Pairs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Filter Rate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3897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3722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4.49%</a:t>
                      </a: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7" name="Google Shape;317;p3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51641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Results: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18" name="Google Shape;318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9" name="Google Shape;319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320" name="Google Shape;320;p37"/>
          <p:cNvSpPr/>
          <p:nvPr/>
        </p:nvSpPr>
        <p:spPr>
          <a:xfrm>
            <a:off x="838200" y="3430588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br>
              <a:rPr lang="en-US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1" name="Google Shape;321;p37"/>
          <p:cNvGraphicFramePr/>
          <p:nvPr/>
        </p:nvGraphicFramePr>
        <p:xfrm>
          <a:off x="838200" y="2558415"/>
          <a:ext cx="8127975" cy="1741200"/>
        </p:xfrm>
        <a:graphic>
          <a:graphicData uri="http://schemas.openxmlformats.org/drawingml/2006/table">
            <a:tbl>
              <a:tblPr firstRow="1" bandRow="1">
                <a:noFill/>
                <a:tableStyleId>{E856051A-DCE4-4E28-BAB1-F7BA000577C1}</a:tableStyleId>
              </a:tblPr>
              <a:tblGrid>
                <a:gridCol w="2709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093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b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</a:br>
                      <a:endParaRPr sz="20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PSNR</a:t>
                      </a:r>
                      <a:endParaRPr/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SSIM</a:t>
                      </a:r>
                      <a:endParaRPr/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original</a:t>
                      </a:r>
                      <a:endParaRPr/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17.46</a:t>
                      </a:r>
                      <a:endParaRPr/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0.59</a:t>
                      </a:r>
                      <a:endParaRPr/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latin typeface="Arial"/>
                          <a:ea typeface="Arial"/>
                          <a:cs typeface="Arial"/>
                          <a:sym typeface="Arial"/>
                        </a:rPr>
                        <a:t>filtered 1</a:t>
                      </a:r>
                      <a:endParaRPr/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19.23</a:t>
                      </a:r>
                      <a:endParaRPr/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0.61</a:t>
                      </a:r>
                      <a:endParaRPr/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filtered 2</a:t>
                      </a:r>
                      <a:endParaRPr/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17.53</a:t>
                      </a:r>
                      <a:endParaRPr/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0.57</a:t>
                      </a:r>
                      <a:endParaRPr/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Pix2Pix Model(U-Net)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27" name="Google Shape;327;p3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328" name="Google Shape;328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Model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5" name="Google Shape;335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37" name="Google Shape;337;p39"/>
          <p:cNvSpPr txBox="1"/>
          <p:nvPr/>
        </p:nvSpPr>
        <p:spPr>
          <a:xfrm>
            <a:off x="838200" y="1329100"/>
            <a:ext cx="105156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Generator: U-Net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Downsampling section (encoder): 8 downsampling blocks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Upsampling section (decoder): 8 upsampling blocks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Skip connection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output layer: A 3x3 Conv layer</a:t>
            </a:r>
            <a:b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Adversarial Loss + L1 loss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8" name="Google Shape;338;p39"/>
          <p:cNvSpPr txBox="1"/>
          <p:nvPr/>
        </p:nvSpPr>
        <p:spPr>
          <a:xfrm>
            <a:off x="882150" y="4019725"/>
            <a:ext cx="10427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Discriminator: PatchGan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 layer 1: A 3x3 Conv layer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downsampling blocks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output layer: A 4x4 Conv layer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Binary Cross Entropy Loss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39" name="Google Shape;33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7626" y="2946125"/>
            <a:ext cx="6355949" cy="2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39"/>
          <p:cNvSpPr txBox="1"/>
          <p:nvPr/>
        </p:nvSpPr>
        <p:spPr>
          <a:xfrm>
            <a:off x="3090878" y="6356349"/>
            <a:ext cx="597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Isola, Phillip, et al. "Image-to-image translation with conditional adversarial networks." </a:t>
            </a:r>
            <a:r>
              <a:rPr lang="en-US" sz="1000" b="0" i="1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Proceedings of the IEEE conference on computer vision and pattern recognition</a:t>
            </a:r>
            <a:r>
              <a:rPr lang="en-US" sz="1000" b="0" i="0" u="none" strike="noStrike" cap="none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2017.</a:t>
            </a:r>
            <a:endParaRPr sz="1000" b="0" i="0" u="none" strike="noStrike" cap="none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46" name="Google Shape;346;p4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48" name="Google Shape;348;p40"/>
          <p:cNvSpPr txBox="1"/>
          <p:nvPr/>
        </p:nvSpPr>
        <p:spPr>
          <a:xfrm>
            <a:off x="6" y="1975325"/>
            <a:ext cx="243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Fake IHC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40"/>
          <p:cNvSpPr txBox="1"/>
          <p:nvPr/>
        </p:nvSpPr>
        <p:spPr>
          <a:xfrm>
            <a:off x="-8" y="4108400"/>
            <a:ext cx="20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IHC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0" name="Google Shape;350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9872" y="1555738"/>
            <a:ext cx="6046119" cy="197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09875" y="3529661"/>
            <a:ext cx="6046126" cy="202442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0"/>
          <p:cNvSpPr txBox="1"/>
          <p:nvPr/>
        </p:nvSpPr>
        <p:spPr>
          <a:xfrm>
            <a:off x="8709975" y="4295275"/>
            <a:ext cx="35736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detail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clarity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Pix2Pix Model(TransUnet)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4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359" name="Google Shape;359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Model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6" name="Google Shape;36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68" name="Google Shape;368;p42"/>
          <p:cNvSpPr txBox="1"/>
          <p:nvPr/>
        </p:nvSpPr>
        <p:spPr>
          <a:xfrm>
            <a:off x="838200" y="1329100"/>
            <a:ext cx="105156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Generator: 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TransUnet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ncoder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esidual blocks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from pretrained ResNet-50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Transformer layer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Pretrained Vision Transformer model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ecoder: 8 upsampling blocks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output layer: A 3x3 Conv layer</a:t>
            </a:r>
            <a:b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Adversarial Loss + L1 loss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9" name="Google Shape;369;p42"/>
          <p:cNvSpPr txBox="1"/>
          <p:nvPr/>
        </p:nvSpPr>
        <p:spPr>
          <a:xfrm>
            <a:off x="882150" y="4019725"/>
            <a:ext cx="10427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Discriminator: PatchGan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 layer 1: A 3x3 Conv layer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downsampling blocks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output layer: A 4x4 Conv layer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Binary Cross Entropy Loss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70" name="Google Shape;37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86525" y="1135775"/>
            <a:ext cx="2160875" cy="458644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2"/>
          <p:cNvSpPr txBox="1"/>
          <p:nvPr/>
        </p:nvSpPr>
        <p:spPr>
          <a:xfrm>
            <a:off x="3090878" y="6356349"/>
            <a:ext cx="597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Dosovitskiy, A., Beyer, L., Kolesnikov, A., Weissenborn, D., Zhai, X., Unterthiner, T., ... &amp; Houlsby, N. (2020). An image is worth 16x16 words: Transformers for image recognition at scale.</a:t>
            </a:r>
            <a:endParaRPr sz="1000" b="0" i="0" u="none" strike="noStrike" cap="none">
              <a:solidFill>
                <a:srgbClr val="777777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22222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Overview of Initial Proposal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0" name="Google Shape;110;p16"/>
          <p:cNvSpPr txBox="1">
            <a:spLocks noGrp="1"/>
          </p:cNvSpPr>
          <p:nvPr>
            <p:ph type="body" idx="1"/>
          </p:nvPr>
        </p:nvSpPr>
        <p:spPr>
          <a:xfrm>
            <a:off x="838200" y="1825623"/>
            <a:ext cx="5427300" cy="449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Cancer: A Global Challenge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 remains a leading cause of mortality among women worldwide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treatment and accurate diagnosis rely heavily on detailed analysis of histopathological images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Histopathological Images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Hematoxylin and Eosin (HE) and Immunohistochemistry (IHC) stained slices are critical in evaluating breast cancer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example of HE and IHC stained images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11" name="Google Shape;111;p16"/>
          <p:cNvPicPr preferRelativeResize="0"/>
          <p:nvPr/>
        </p:nvPicPr>
        <p:blipFill rotWithShape="1">
          <a:blip r:embed="rId3">
            <a:alphaModFix/>
          </a:blip>
          <a:srcRect b="20868"/>
          <a:stretch/>
        </p:blipFill>
        <p:spPr>
          <a:xfrm>
            <a:off x="6265572" y="1965980"/>
            <a:ext cx="5088228" cy="23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6"/>
          <p:cNvSpPr txBox="1"/>
          <p:nvPr/>
        </p:nvSpPr>
        <p:spPr>
          <a:xfrm>
            <a:off x="6589350" y="4556669"/>
            <a:ext cx="44406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"Breast Cancer Immunohistochemical Image Generation Challenge." grand-challenge.org. https://bci.grand-challenge.org/ (accessed May. 1, 2024)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4" name="Google Shape;11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7" name="Google Shape;377;p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78" name="Google Shape;378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79" name="Google Shape;379;p43"/>
          <p:cNvSpPr txBox="1"/>
          <p:nvPr/>
        </p:nvSpPr>
        <p:spPr>
          <a:xfrm>
            <a:off x="6" y="1555750"/>
            <a:ext cx="243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Fake IHC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43"/>
          <p:cNvSpPr txBox="1"/>
          <p:nvPr/>
        </p:nvSpPr>
        <p:spPr>
          <a:xfrm>
            <a:off x="-8" y="3529650"/>
            <a:ext cx="20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IHC image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706" y="1438125"/>
            <a:ext cx="6566738" cy="436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43"/>
          <p:cNvSpPr txBox="1"/>
          <p:nvPr/>
        </p:nvSpPr>
        <p:spPr>
          <a:xfrm>
            <a:off x="8999350" y="4540050"/>
            <a:ext cx="35736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blurred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detail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Pix2Pix Model(Attention U-Net)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8" name="Google Shape;388;p4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389" name="Google Shape;389;p4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0" name="Google Shape;390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Model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6" name="Google Shape;396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397" name="Google Shape;397;p45"/>
          <p:cNvSpPr txBox="1"/>
          <p:nvPr/>
        </p:nvSpPr>
        <p:spPr>
          <a:xfrm>
            <a:off x="838200" y="1329100"/>
            <a:ext cx="10515600" cy="22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Generator: Attention U-Net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ncoder: 8 downsampling blocks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Decoder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8 upsampling blocks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Blocks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At each skip connection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output layer: A 3x3 Conv layer</a:t>
            </a:r>
            <a:b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Adversarial Loss + L1 loss/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Adversarial Loss + L1 loss + VGG loss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8" name="Google Shape;398;p45"/>
          <p:cNvSpPr txBox="1"/>
          <p:nvPr/>
        </p:nvSpPr>
        <p:spPr>
          <a:xfrm>
            <a:off x="838200" y="3675025"/>
            <a:ext cx="10515600" cy="22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Blocks: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Input transform: two feature maps from encoder and decoder: 1x1 Conv layer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Combination: Combine transformed feature maps with element-wise addition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map generation: V, K and Q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Feature modulation: 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9" name="Google Shape;39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97850" y="1061548"/>
            <a:ext cx="2743200" cy="3835553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5"/>
          <p:cNvSpPr txBox="1"/>
          <p:nvPr/>
        </p:nvSpPr>
        <p:spPr>
          <a:xfrm>
            <a:off x="2260612" y="6290010"/>
            <a:ext cx="8245200" cy="2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rPr lang="en-US" sz="1200" b="0" i="0" u="none" strike="noStrike" cap="none">
                <a:solidFill>
                  <a:schemeClr val="dk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Vaswani, A., Shazeer, N., Parmar, N., Uszkoreit, J., Jones, L., Gomez, A. N., ... &amp; Polosukhin, I. (2017). Attention is all you need.</a:t>
            </a:r>
            <a:endParaRPr sz="2400" b="0" i="0" u="none" strike="noStrike" cap="none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1" name="Google Shape;40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7375" y="5306700"/>
            <a:ext cx="3341901" cy="59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>
            <a:spLocks noGrp="1"/>
          </p:cNvSpPr>
          <p:nvPr>
            <p:ph type="title"/>
          </p:nvPr>
        </p:nvSpPr>
        <p:spPr>
          <a:xfrm>
            <a:off x="838200" y="119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7" name="Google Shape;407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408" name="Google Shape;408;p46"/>
          <p:cNvSpPr txBox="1"/>
          <p:nvPr/>
        </p:nvSpPr>
        <p:spPr>
          <a:xfrm>
            <a:off x="101306" y="2264700"/>
            <a:ext cx="243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Fake IHC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46"/>
          <p:cNvSpPr txBox="1"/>
          <p:nvPr/>
        </p:nvSpPr>
        <p:spPr>
          <a:xfrm>
            <a:off x="101292" y="4716050"/>
            <a:ext cx="20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IHC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0" name="Google Shape;410;p46"/>
          <p:cNvPicPr preferRelativeResize="0"/>
          <p:nvPr/>
        </p:nvPicPr>
        <p:blipFill rotWithShape="1">
          <a:blip r:embed="rId3">
            <a:alphaModFix/>
          </a:blip>
          <a:srcRect l="33656"/>
          <a:stretch/>
        </p:blipFill>
        <p:spPr>
          <a:xfrm>
            <a:off x="6857877" y="1598275"/>
            <a:ext cx="4739500" cy="475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6"/>
          <p:cNvPicPr preferRelativeResize="0"/>
          <p:nvPr/>
        </p:nvPicPr>
        <p:blipFill rotWithShape="1">
          <a:blip r:embed="rId4">
            <a:alphaModFix/>
          </a:blip>
          <a:srcRect l="33002"/>
          <a:stretch/>
        </p:blipFill>
        <p:spPr>
          <a:xfrm>
            <a:off x="1494938" y="1598264"/>
            <a:ext cx="4864827" cy="4758074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6"/>
          <p:cNvSpPr txBox="1"/>
          <p:nvPr/>
        </p:nvSpPr>
        <p:spPr>
          <a:xfrm>
            <a:off x="2712062" y="1075550"/>
            <a:ext cx="243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L1 + adversarial loss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46"/>
          <p:cNvSpPr txBox="1"/>
          <p:nvPr/>
        </p:nvSpPr>
        <p:spPr>
          <a:xfrm>
            <a:off x="7248525" y="1075550"/>
            <a:ext cx="368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dk1"/>
                </a:solidFill>
              </a:rPr>
              <a:t>L1 + adversarial loss + VGG loss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7"/>
          <p:cNvSpPr txBox="1">
            <a:spLocks noGrp="1"/>
          </p:cNvSpPr>
          <p:nvPr>
            <p:ph type="title"/>
          </p:nvPr>
        </p:nvSpPr>
        <p:spPr>
          <a:xfrm>
            <a:off x="838200" y="1191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Bad 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9" name="Google Shape;419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420" name="Google Shape;420;p47"/>
          <p:cNvSpPr txBox="1"/>
          <p:nvPr/>
        </p:nvSpPr>
        <p:spPr>
          <a:xfrm>
            <a:off x="245981" y="2123950"/>
            <a:ext cx="243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Fake IHC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47"/>
          <p:cNvSpPr txBox="1"/>
          <p:nvPr/>
        </p:nvSpPr>
        <p:spPr>
          <a:xfrm>
            <a:off x="245967" y="4398250"/>
            <a:ext cx="20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IHC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2" name="Google Shape;4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8976" y="1342100"/>
            <a:ext cx="6262026" cy="42073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/>
        </p:nvSpPr>
        <p:spPr>
          <a:xfrm>
            <a:off x="405125" y="5751950"/>
            <a:ext cx="11598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When the real images lack clear structural details, model fails to effectively enhance relevant features, leading to poor output quality.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7812900" y="2797450"/>
            <a:ext cx="43791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blocks rely on distinct features to focus on relevant areas.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Metrics</a:t>
            </a:r>
            <a:endParaRPr/>
          </a:p>
        </p:txBody>
      </p:sp>
      <p:sp>
        <p:nvSpPr>
          <p:cNvPr id="431" name="Google Shape;431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49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/>
              <a:t>Learned Perceptual Image Patch Similarity (LPIPS): </a:t>
            </a:r>
            <a:endParaRPr sz="22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quantifies the perceptual differences between two images by leveraging deep learning models to approximate human visual sensitivity to various image distortions.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/>
              <a:t>Peak Signal-to-Noise Ratio (PSNR): </a:t>
            </a:r>
            <a:endParaRPr sz="22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is a traditional, widely utilized metric in the field of image processing for assessing the quality of reconstructed images. PSNR measures the ratio between the maximum possible power of a signal and the power of corrupting noise that affects its fidelity, expressed in decibels.</a:t>
            </a:r>
            <a:endParaRPr sz="2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 b="1"/>
              <a:t>The Structural Similarity Index (SSIM): </a:t>
            </a:r>
            <a:endParaRPr sz="22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200"/>
              <a:t>is an advanced metric designed to improve upon traditional methods like PSNR by taking into account the perceived changes in structural information, luminance, and contrast of an image.</a:t>
            </a:r>
            <a:endParaRPr sz="22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Evaluation Score</a:t>
            </a:r>
            <a:endParaRPr/>
          </a:p>
        </p:txBody>
      </p:sp>
      <p:graphicFrame>
        <p:nvGraphicFramePr>
          <p:cNvPr id="438" name="Google Shape;438;p49"/>
          <p:cNvGraphicFramePr/>
          <p:nvPr/>
        </p:nvGraphicFramePr>
        <p:xfrm>
          <a:off x="570500" y="2519925"/>
          <a:ext cx="11051000" cy="3017340"/>
        </p:xfrm>
        <a:graphic>
          <a:graphicData uri="http://schemas.openxmlformats.org/drawingml/2006/table">
            <a:tbl>
              <a:tblPr>
                <a:noFill/>
                <a:tableStyleId>{F2124DDC-C74D-4CC0-8DD7-7F538A726150}</a:tableStyleId>
              </a:tblPr>
              <a:tblGrid>
                <a:gridCol w="2762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2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6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6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LPIPS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PSNR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Average SSIM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Pix2Pix (U-Net)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0.6718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17.1238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0.3174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Pix2Pix (TransUnet)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0.7110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16.4542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0.3032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Pix2Pix (Attention U-Net)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0.6959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6.6879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-0.0689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Pix2Pix (Attention U-Net) with VGG loss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0.5697</a:t>
                      </a:r>
                      <a:endParaRPr sz="1800" b="1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6.3755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-0.0591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Pyramid pix2pix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-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21.160</a:t>
                      </a:r>
                      <a:endParaRPr sz="18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b="1">
                          <a:solidFill>
                            <a:schemeClr val="dk1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0.477</a:t>
                      </a:r>
                      <a:endParaRPr sz="1800" b="1">
                        <a:solidFill>
                          <a:schemeClr val="dk1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0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Diffusion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4" name="Google Shape;444;p50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445" name="Google Shape;445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6" name="Google Shape;446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Diffusion process</a:t>
            </a:r>
            <a:endParaRPr/>
          </a:p>
        </p:txBody>
      </p:sp>
      <p:sp>
        <p:nvSpPr>
          <p:cNvPr id="452" name="Google Shape;452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3" name="Google Shape;453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454" name="Google Shape;454;p51"/>
          <p:cNvSpPr txBox="1"/>
          <p:nvPr/>
        </p:nvSpPr>
        <p:spPr>
          <a:xfrm>
            <a:off x="838200" y="1690825"/>
            <a:ext cx="9420300" cy="29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Followed the principle of DDIM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Deterministic output required for supervised learning task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Higher efficiency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5" name="Google Shape;4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3238525"/>
            <a:ext cx="10515600" cy="1114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8588" y="4353200"/>
            <a:ext cx="6981825" cy="104666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/>
        </p:nvSpPr>
        <p:spPr>
          <a:xfrm>
            <a:off x="1054200" y="3340100"/>
            <a:ext cx="29844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Forward process: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58" name="Google Shape;458;p51"/>
          <p:cNvSpPr txBox="1"/>
          <p:nvPr/>
        </p:nvSpPr>
        <p:spPr>
          <a:xfrm>
            <a:off x="1054200" y="4551025"/>
            <a:ext cx="2984400" cy="6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Reverse process: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Conditional Mechanisms</a:t>
            </a:r>
            <a:endParaRPr/>
          </a:p>
        </p:txBody>
      </p:sp>
      <p:sp>
        <p:nvSpPr>
          <p:cNvPr id="464" name="Google Shape;464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5" name="Google Shape;465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466" name="Google Shape;466;p52"/>
          <p:cNvSpPr txBox="1"/>
          <p:nvPr/>
        </p:nvSpPr>
        <p:spPr>
          <a:xfrm>
            <a:off x="838200" y="1690825"/>
            <a:ext cx="10515600" cy="2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Sinusoidal encoding for time step 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Maps timesteps to a higher-dimensional space (sinusoidal curves of varying frequencies) to capture relationships in the data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Followed previous works on diffusion models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Naively: concatenation with input, used in preliminary experiments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67" name="Google Shape;46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0900" y="4864150"/>
            <a:ext cx="7130175" cy="115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Overview of Initial Proposal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0" name="Google Shape;120;p17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09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with IHC Staining: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preparation of IHC-stained sections is time-consuming and expensive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IHC staining is typically performed on a single pathological slice, which may not fully represent the status of tumors. HER2 expression level that is diagnosed as 2+ requires further tissue sample</a:t>
            </a:r>
            <a:endParaRPr/>
          </a:p>
        </p:txBody>
      </p:sp>
      <p:sp>
        <p:nvSpPr>
          <p:cNvPr id="121" name="Google Shape;121;p17"/>
          <p:cNvSpPr txBox="1"/>
          <p:nvPr/>
        </p:nvSpPr>
        <p:spPr>
          <a:xfrm>
            <a:off x="838200" y="3429000"/>
            <a:ext cx="10515600" cy="222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improve breast cancer diagnosis, we propose training a deep-learning 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will perform image-to-image translation from the HE domain to the IHC domain, reducing costs and enhancing diagnostic efficiency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 b="0" i="0" u="none" strike="noStrike" cap="non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will be integrated into existing diagnostic software, enabling adoption in clinical settings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Conditional Mechanisms</a:t>
            </a:r>
            <a:endParaRPr/>
          </a:p>
        </p:txBody>
      </p:sp>
      <p:sp>
        <p:nvSpPr>
          <p:cNvPr id="473" name="Google Shape;47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4" name="Google Shape;47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475" name="Google Shape;475;p53"/>
          <p:cNvSpPr txBox="1"/>
          <p:nvPr/>
        </p:nvSpPr>
        <p:spPr>
          <a:xfrm>
            <a:off x="838200" y="1690825"/>
            <a:ext cx="10515600" cy="28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Naive conditioning: concatenation of two images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6-channel input and 3-channel output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6" name="Google Shape;47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2175" y="3098175"/>
            <a:ext cx="3886200" cy="5366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 of preliminary experiments</a:t>
            </a:r>
            <a:endParaRPr/>
          </a:p>
        </p:txBody>
      </p:sp>
      <p:pic>
        <p:nvPicPr>
          <p:cNvPr id="482" name="Google Shape;482;p54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55202" y="1690688"/>
            <a:ext cx="4992467" cy="2515289"/>
          </a:xfrm>
          <a:prstGeom prst="rect">
            <a:avLst/>
          </a:prstGeom>
          <a:noFill/>
          <a:ln>
            <a:noFill/>
          </a:ln>
        </p:spPr>
      </p:pic>
      <p:sp>
        <p:nvSpPr>
          <p:cNvPr id="483" name="Google Shape;483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84" name="Google Shape;484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485" name="Google Shape;485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669" y="1719150"/>
            <a:ext cx="2439068" cy="2439068"/>
          </a:xfrm>
          <a:prstGeom prst="rect">
            <a:avLst/>
          </a:prstGeom>
          <a:noFill/>
          <a:ln w="9525" cap="flat" cmpd="sng">
            <a:solidFill>
              <a:schemeClr val="dk1">
                <a:alpha val="2352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algn="ctr" rotWithShape="0">
              <a:schemeClr val="lt1"/>
            </a:outerShdw>
          </a:effectLst>
        </p:spPr>
      </p:pic>
      <p:sp>
        <p:nvSpPr>
          <p:cNvPr id="486" name="Google Shape;486;p54"/>
          <p:cNvSpPr txBox="1"/>
          <p:nvPr/>
        </p:nvSpPr>
        <p:spPr>
          <a:xfrm>
            <a:off x="2005263" y="190901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54"/>
          <p:cNvSpPr txBox="1"/>
          <p:nvPr/>
        </p:nvSpPr>
        <p:spPr>
          <a:xfrm>
            <a:off x="838200" y="44243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Naive </a:t>
            </a:r>
            <a:r>
              <a:rPr lang="en-US" sz="28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diffusion model</a:t>
            </a: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noisy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Search for alternatives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88" name="Google Shape;488;p54"/>
          <p:cNvSpPr txBox="1"/>
          <p:nvPr/>
        </p:nvSpPr>
        <p:spPr>
          <a:xfrm>
            <a:off x="582600" y="2631350"/>
            <a:ext cx="2172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Left: Ground truth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Right: Sampled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Conditional Mechanisms</a:t>
            </a:r>
            <a:endParaRPr/>
          </a:p>
        </p:txBody>
      </p:sp>
      <p:sp>
        <p:nvSpPr>
          <p:cNvPr id="494" name="Google Shape;494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5" name="Google Shape;495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  <p:sp>
        <p:nvSpPr>
          <p:cNvPr id="496" name="Google Shape;496;p55"/>
          <p:cNvSpPr txBox="1"/>
          <p:nvPr/>
        </p:nvSpPr>
        <p:spPr>
          <a:xfrm>
            <a:off x="838200" y="1690825"/>
            <a:ext cx="5607900" cy="3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AdaGN used in DiffAE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𝜓 is the sinusoidal encoding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sem is semantic encoding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MLP denotes multilayer perceptron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 scale and shift to incorporate the condition information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97" name="Google Shape;4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01088" y="1690825"/>
            <a:ext cx="5262778" cy="28401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5"/>
          <p:cNvSpPr txBox="1">
            <a:spLocks noGrp="1"/>
          </p:cNvSpPr>
          <p:nvPr>
            <p:ph type="ftr" idx="11"/>
          </p:nvPr>
        </p:nvSpPr>
        <p:spPr>
          <a:xfrm>
            <a:off x="2167407" y="6356349"/>
            <a:ext cx="7857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Preechakul et al. "Diffusion autoencoders: Toward a meaningful and decodable representation." 2022.</a:t>
            </a:r>
            <a:endParaRPr/>
          </a:p>
        </p:txBody>
      </p:sp>
      <p:sp>
        <p:nvSpPr>
          <p:cNvPr id="499" name="Google Shape;499;p55"/>
          <p:cNvSpPr txBox="1"/>
          <p:nvPr/>
        </p:nvSpPr>
        <p:spPr>
          <a:xfrm>
            <a:off x="969300" y="5070138"/>
            <a:ext cx="10515600" cy="11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DiffAE: Encode the target image to encourage reconstruction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Ours: Encode the condition image (HE image) to encourage conversion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Model architecture</a:t>
            </a:r>
            <a:endParaRPr/>
          </a:p>
        </p:txBody>
      </p:sp>
      <p:sp>
        <p:nvSpPr>
          <p:cNvPr id="505" name="Google Shape;505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6" name="Google Shape;506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sp>
        <p:nvSpPr>
          <p:cNvPr id="507" name="Google Shape;507;p56"/>
          <p:cNvSpPr txBox="1"/>
          <p:nvPr/>
        </p:nvSpPr>
        <p:spPr>
          <a:xfrm>
            <a:off x="2005263" y="190901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08" name="Google Shape;50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5850" y="1690825"/>
            <a:ext cx="5795175" cy="2867175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6"/>
          <p:cNvSpPr txBox="1"/>
          <p:nvPr/>
        </p:nvSpPr>
        <p:spPr>
          <a:xfrm>
            <a:off x="787225" y="1784525"/>
            <a:ext cx="4748400" cy="3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ResBlock + AdaGN followed the DiffAE paper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UNet framework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Attention blocks used in the bottleneck of UNet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10" name="Google Shape;510;p56"/>
          <p:cNvSpPr txBox="1">
            <a:spLocks noGrp="1"/>
          </p:cNvSpPr>
          <p:nvPr>
            <p:ph type="ftr" idx="11"/>
          </p:nvPr>
        </p:nvSpPr>
        <p:spPr>
          <a:xfrm>
            <a:off x="2167407" y="6356349"/>
            <a:ext cx="78573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Preechakul et al. "Diffusion autoencoders: Toward a meaningful and decodable representation." 2022.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Hyperparameters</a:t>
            </a:r>
            <a:endParaRPr/>
          </a:p>
        </p:txBody>
      </p:sp>
      <p:sp>
        <p:nvSpPr>
          <p:cNvPr id="516" name="Google Shape;516;p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7" name="Google Shape;517;p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518" name="Google Shape;518;p57"/>
          <p:cNvSpPr txBox="1"/>
          <p:nvPr/>
        </p:nvSpPr>
        <p:spPr>
          <a:xfrm>
            <a:off x="2005263" y="190901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9" name="Google Shape;51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6563" y="1654775"/>
            <a:ext cx="6338875" cy="354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Visual Results</a:t>
            </a:r>
            <a:endParaRPr/>
          </a:p>
        </p:txBody>
      </p:sp>
      <p:sp>
        <p:nvSpPr>
          <p:cNvPr id="525" name="Google Shape;525;p5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6" name="Google Shape;526;p5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527" name="Google Shape;527;p58"/>
          <p:cNvSpPr txBox="1"/>
          <p:nvPr/>
        </p:nvSpPr>
        <p:spPr>
          <a:xfrm>
            <a:off x="2005263" y="190901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58"/>
          <p:cNvSpPr txBox="1"/>
          <p:nvPr/>
        </p:nvSpPr>
        <p:spPr>
          <a:xfrm>
            <a:off x="7062600" y="4637050"/>
            <a:ext cx="42912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Left: Ground truth (HE and IHC)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Right: Sampled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29" name="Google Shape;52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613" y="1690813"/>
            <a:ext cx="8486775" cy="2219325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58"/>
          <p:cNvSpPr txBox="1"/>
          <p:nvPr/>
        </p:nvSpPr>
        <p:spPr>
          <a:xfrm>
            <a:off x="838213" y="42562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Not noisy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marR="0" lvl="0" indent="-4064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Very low fidelity 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Quantitative Results</a:t>
            </a:r>
            <a:endParaRPr/>
          </a:p>
        </p:txBody>
      </p:sp>
      <p:sp>
        <p:nvSpPr>
          <p:cNvPr id="536" name="Google Shape;536;p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7" name="Google Shape;537;p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sp>
        <p:nvSpPr>
          <p:cNvPr id="538" name="Google Shape;538;p59"/>
          <p:cNvSpPr txBox="1"/>
          <p:nvPr/>
        </p:nvSpPr>
        <p:spPr>
          <a:xfrm>
            <a:off x="2005263" y="190901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39" name="Google Shape;539;p59"/>
          <p:cNvPicPr preferRelativeResize="0"/>
          <p:nvPr/>
        </p:nvPicPr>
        <p:blipFill rotWithShape="1">
          <a:blip r:embed="rId3">
            <a:alphaModFix/>
          </a:blip>
          <a:srcRect b="69876"/>
          <a:stretch/>
        </p:blipFill>
        <p:spPr>
          <a:xfrm>
            <a:off x="1683775" y="1690824"/>
            <a:ext cx="8824451" cy="8781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0" name="Google Shape;540;p59"/>
          <p:cNvPicPr preferRelativeResize="0"/>
          <p:nvPr/>
        </p:nvPicPr>
        <p:blipFill rotWithShape="1">
          <a:blip r:embed="rId3">
            <a:alphaModFix/>
          </a:blip>
          <a:srcRect t="54524" b="15353"/>
          <a:stretch/>
        </p:blipFill>
        <p:spPr>
          <a:xfrm>
            <a:off x="1683775" y="2648225"/>
            <a:ext cx="8824451" cy="8781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1" name="Google Shape;541;p59"/>
          <p:cNvSpPr txBox="1"/>
          <p:nvPr/>
        </p:nvSpPr>
        <p:spPr>
          <a:xfrm>
            <a:off x="1263475" y="3941675"/>
            <a:ext cx="97350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Terrible scores, consists with visual results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trained and the test loss appears to be low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Analysis and Conclusion</a:t>
            </a:r>
            <a:endParaRPr/>
          </a:p>
        </p:txBody>
      </p:sp>
      <p:sp>
        <p:nvSpPr>
          <p:cNvPr id="547" name="Google Shape;547;p6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48" name="Google Shape;548;p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sp>
        <p:nvSpPr>
          <p:cNvPr id="549" name="Google Shape;549;p60"/>
          <p:cNvSpPr txBox="1"/>
          <p:nvPr/>
        </p:nvSpPr>
        <p:spPr>
          <a:xfrm>
            <a:off x="2005263" y="1909011"/>
            <a:ext cx="1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0"/>
          <p:cNvSpPr txBox="1"/>
          <p:nvPr/>
        </p:nvSpPr>
        <p:spPr>
          <a:xfrm>
            <a:off x="1158450" y="1690825"/>
            <a:ext cx="9735000" cy="23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Terrible scores, consists with visual results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Fully trained and the test loss appears to be low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51" name="Google Shape;5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" y="2834450"/>
            <a:ext cx="2185531" cy="2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2175" y="2933887"/>
            <a:ext cx="2121871" cy="20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4046" y="2933888"/>
            <a:ext cx="2120241" cy="202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1"/>
          <p:cNvSpPr txBox="1">
            <a:spLocks noGrp="1"/>
          </p:cNvSpPr>
          <p:nvPr>
            <p:ph type="body" idx="1"/>
          </p:nvPr>
        </p:nvSpPr>
        <p:spPr>
          <a:xfrm>
            <a:off x="838201" y="1690689"/>
            <a:ext cx="4615542" cy="39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QuPath</a:t>
            </a:r>
            <a:endParaRPr sz="2000" b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Open-source pathology image analysis software.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Support customizable extensions.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plan to develop a python extension that will integrate our model to QuPath with user-friendly functions.</a:t>
            </a:r>
            <a:endParaRPr/>
          </a:p>
        </p:txBody>
      </p:sp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560" name="Google Shape;560;p61" descr="H&amp;E Histology Color Normalization Instructions: QuPath Integration - Drexel  University College of Medic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7235" y="1594983"/>
            <a:ext cx="5777780" cy="3449335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61"/>
          <p:cNvSpPr txBox="1"/>
          <p:nvPr/>
        </p:nvSpPr>
        <p:spPr>
          <a:xfrm>
            <a:off x="5794324" y="5044318"/>
            <a:ext cx="564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D. Breen, "H&amp;E Histology Color Normalization - QuPath," Drexel University, 2018. [Online]. Available: https://www.cs.drexel.edu/~deb39/ZarellaLab/h-e-histology-color-normalization_qupath.html. [Accessed: 12-May-2024]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3" name="Google Shape;563;p6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2"/>
          <p:cNvSpPr txBox="1">
            <a:spLocks noGrp="1"/>
          </p:cNvSpPr>
          <p:nvPr>
            <p:ph type="body" idx="1"/>
          </p:nvPr>
        </p:nvSpPr>
        <p:spPr>
          <a:xfrm>
            <a:off x="838201" y="1690689"/>
            <a:ext cx="4615542" cy="39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JavaFX</a:t>
            </a:r>
            <a:endParaRPr sz="2000" b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software platform for creating and delivering desktop applications with a modern user interface.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FXML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XML-based language to define UI components (though Java code can also be used directly).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template of Qupath extension provided imports javafx, making it easy to build complex interfaces.</a:t>
            </a:r>
            <a:endParaRPr/>
          </a:p>
        </p:txBody>
      </p:sp>
      <p:sp>
        <p:nvSpPr>
          <p:cNvPr id="569" name="Google Shape;569;p6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0" name="Google Shape;570;p62"/>
          <p:cNvSpPr txBox="1"/>
          <p:nvPr/>
        </p:nvSpPr>
        <p:spPr>
          <a:xfrm>
            <a:off x="5791663" y="4990373"/>
            <a:ext cx="56435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https://owlcation.com/stem/JavaFx-Stage-Styles[Accessed: 12-June-2024]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71" name="Google Shape;571;p62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8088" r="4382"/>
          <a:stretch/>
        </p:blipFill>
        <p:spPr>
          <a:xfrm>
            <a:off x="5535139" y="1436740"/>
            <a:ext cx="5818661" cy="3553633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3" name="Google Shape;573;p6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Times New Roman"/>
              <a:buNone/>
            </a:pPr>
            <a:r>
              <a:rPr lang="en-US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Related work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130" name="Google Shape;13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79" name="Google Shape;579;p63"/>
          <p:cNvSpPr/>
          <p:nvPr/>
        </p:nvSpPr>
        <p:spPr>
          <a:xfrm>
            <a:off x="512369" y="1991621"/>
            <a:ext cx="3005380" cy="1838890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63"/>
          <p:cNvSpPr txBox="1"/>
          <p:nvPr/>
        </p:nvSpPr>
        <p:spPr>
          <a:xfrm>
            <a:off x="942450" y="2471930"/>
            <a:ext cx="199758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interface.fxml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- Defines UI layout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63"/>
          <p:cNvSpPr/>
          <p:nvPr/>
        </p:nvSpPr>
        <p:spPr>
          <a:xfrm>
            <a:off x="5052080" y="1991621"/>
            <a:ext cx="3005380" cy="1838890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3"/>
          <p:cNvSpPr txBox="1"/>
          <p:nvPr/>
        </p:nvSpPr>
        <p:spPr>
          <a:xfrm>
            <a:off x="5323477" y="2372524"/>
            <a:ext cx="242194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Controller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Handles UI logic and events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3" name="Google Shape;583;p63"/>
          <p:cNvSpPr/>
          <p:nvPr/>
        </p:nvSpPr>
        <p:spPr>
          <a:xfrm>
            <a:off x="4055620" y="2583902"/>
            <a:ext cx="531642" cy="1269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3"/>
          <p:cNvSpPr/>
          <p:nvPr/>
        </p:nvSpPr>
        <p:spPr>
          <a:xfrm rot="10800000">
            <a:off x="4067080" y="3061063"/>
            <a:ext cx="531642" cy="1269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3"/>
          <p:cNvSpPr txBox="1"/>
          <p:nvPr/>
        </p:nvSpPr>
        <p:spPr>
          <a:xfrm>
            <a:off x="5446201" y="4677760"/>
            <a:ext cx="199758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JavaFX 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latform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86" name="Google Shape;586;p63"/>
          <p:cNvSpPr/>
          <p:nvPr/>
        </p:nvSpPr>
        <p:spPr>
          <a:xfrm>
            <a:off x="8924073" y="1956479"/>
            <a:ext cx="3005380" cy="1838890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63"/>
          <p:cNvSpPr txBox="1"/>
          <p:nvPr/>
        </p:nvSpPr>
        <p:spPr>
          <a:xfrm>
            <a:off x="8924073" y="2199834"/>
            <a:ext cx="2813589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QuPathExtension Interface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Integrates with QuPath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Manages initialization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588" name="Google Shape;588;p63"/>
          <p:cNvCxnSpPr/>
          <p:nvPr/>
        </p:nvCxnSpPr>
        <p:spPr>
          <a:xfrm>
            <a:off x="2015059" y="4370522"/>
            <a:ext cx="846179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9" name="Google Shape;589;p63"/>
          <p:cNvCxnSpPr>
            <a:stCxn id="579" idx="2"/>
          </p:cNvCxnSpPr>
          <p:nvPr/>
        </p:nvCxnSpPr>
        <p:spPr>
          <a:xfrm>
            <a:off x="2015059" y="3830511"/>
            <a:ext cx="5100" cy="520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0" name="Google Shape;590;p63"/>
          <p:cNvCxnSpPr>
            <a:endCxn id="585" idx="0"/>
          </p:cNvCxnSpPr>
          <p:nvPr/>
        </p:nvCxnSpPr>
        <p:spPr>
          <a:xfrm>
            <a:off x="6444991" y="3795460"/>
            <a:ext cx="0" cy="882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1" name="Google Shape;591;p63"/>
          <p:cNvCxnSpPr/>
          <p:nvPr/>
        </p:nvCxnSpPr>
        <p:spPr>
          <a:xfrm>
            <a:off x="10474550" y="3784018"/>
            <a:ext cx="0" cy="58650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2" name="Google Shape;592;p63"/>
          <p:cNvCxnSpPr/>
          <p:nvPr/>
        </p:nvCxnSpPr>
        <p:spPr>
          <a:xfrm>
            <a:off x="6444991" y="5186358"/>
            <a:ext cx="0" cy="56351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3" name="Google Shape;593;p63"/>
          <p:cNvSpPr txBox="1"/>
          <p:nvPr/>
        </p:nvSpPr>
        <p:spPr>
          <a:xfrm>
            <a:off x="5345170" y="5968165"/>
            <a:ext cx="219964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QuPath Framework</a:t>
            </a:r>
            <a:endParaRPr sz="20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594" name="Google Shape;594;p6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5" name="Google Shape;595;p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1" name="Google Shape;601;p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2" name="Google Shape;602;p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603" name="Google Shape;603;p64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175" y="1948540"/>
            <a:ext cx="8428736" cy="37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6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09" name="Google Shape;609;p6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0" name="Google Shape;610;p6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611" name="Google Shape;61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4550" y="1690688"/>
            <a:ext cx="6694938" cy="4360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7" name="Google Shape;617;p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p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619" name="Google Shape;619;p66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16300" y="3166269"/>
            <a:ext cx="535940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66"/>
          <p:cNvSpPr txBox="1"/>
          <p:nvPr/>
        </p:nvSpPr>
        <p:spPr>
          <a:xfrm>
            <a:off x="838200" y="1649583"/>
            <a:ext cx="823084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 1: Load an incorrect image format  such as .txt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26" name="Google Shape;626;p6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7" name="Google Shape;627;p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628" name="Google Shape;628;p67"/>
          <p:cNvSpPr txBox="1"/>
          <p:nvPr/>
        </p:nvSpPr>
        <p:spPr>
          <a:xfrm>
            <a:off x="838200" y="1649583"/>
            <a:ext cx="55176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 2: Give an incorrect image path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29" name="Google Shape;629;p67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29000" y="3334151"/>
            <a:ext cx="5334000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35" name="Google Shape;635;p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637" name="Google Shape;637;p68"/>
          <p:cNvSpPr txBox="1"/>
          <p:nvPr/>
        </p:nvSpPr>
        <p:spPr>
          <a:xfrm>
            <a:off x="838200" y="1649575"/>
            <a:ext cx="756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 </a:t>
            </a:r>
            <a:r>
              <a:rPr lang="en-US" sz="2000"/>
              <a:t>3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/>
              <a:t>click the transfer button with no HE image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8" name="Google Shape;63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852" y="2246625"/>
            <a:ext cx="8337202" cy="312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44" name="Google Shape;644;p6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5" name="Google Shape;645;p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646" name="Google Shape;646;p69"/>
          <p:cNvSpPr txBox="1"/>
          <p:nvPr/>
        </p:nvSpPr>
        <p:spPr>
          <a:xfrm>
            <a:off x="838200" y="1649583"/>
            <a:ext cx="55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 Case </a:t>
            </a:r>
            <a:r>
              <a:rPr lang="en-US" sz="2000"/>
              <a:t>4</a:t>
            </a:r>
            <a:r>
              <a:rPr lang="en-US"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2000"/>
              <a:t>Save the image without loaded</a:t>
            </a:r>
            <a:endParaRPr sz="2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7" name="Google Shape;6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125" y="2210575"/>
            <a:ext cx="8405176" cy="340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7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Task distribution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653" name="Google Shape;653;p70"/>
          <p:cNvGraphicFramePr/>
          <p:nvPr>
            <p:extLst>
              <p:ext uri="{D42A27DB-BD31-4B8C-83A1-F6EECF244321}">
                <p14:modId xmlns:p14="http://schemas.microsoft.com/office/powerpoint/2010/main" val="1473908336"/>
              </p:ext>
            </p:extLst>
          </p:nvPr>
        </p:nvGraphicFramePr>
        <p:xfrm>
          <a:off x="1939004" y="1901386"/>
          <a:ext cx="8314000" cy="3832150"/>
        </p:xfrm>
        <a:graphic>
          <a:graphicData uri="http://schemas.openxmlformats.org/drawingml/2006/table">
            <a:tbl>
              <a:tblPr firstRow="1" bandRow="1">
                <a:noFill/>
                <a:tableStyleId>{E856051A-DCE4-4E28-BAB1-F7BA000577C1}</a:tableStyleId>
              </a:tblPr>
              <a:tblGrid>
                <a:gridCol w="449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Member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Preprocessing the dataset</a:t>
                      </a:r>
                      <a:endParaRPr sz="1400" u="none" strike="noStrike" cap="none"/>
                    </a:p>
                  </a:txBody>
                  <a:tcPr marL="91450" marR="91450" marT="45725" marB="45725" anchor="b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Maiqi Zhou</a:t>
                      </a:r>
                      <a:endParaRPr sz="1400" u="none" strike="noStrike" cap="none"/>
                    </a:p>
                  </a:txBody>
                  <a:tcPr marL="91450" marR="91450" marT="45725" marB="45725" anchor="b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Development of software system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Maiqi Zhou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Pix2Pix Model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Xichu Yu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Evaluation  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Xichu Yu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 algn="ctr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5052863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Diffusion Models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Yuchen Li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Experimental Design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Yuchen Li</a:t>
                      </a:r>
                      <a:endParaRPr sz="1800" u="none" strike="noStrike" cap="none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54" name="Google Shape;654;p7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55" name="Google Shape;655;p7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  <p:transition spd="slow">
    <p:push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schedule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61" name="Google Shape;661;p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62" name="Google Shape;662;p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663" name="Google Shape;663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950" y="1830724"/>
            <a:ext cx="11201402" cy="309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7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Discussion: Pix2pix and Variant</a:t>
            </a:r>
            <a:endParaRPr/>
          </a:p>
        </p:txBody>
      </p:sp>
      <p:sp>
        <p:nvSpPr>
          <p:cNvPr id="669" name="Google Shape;669;p72"/>
          <p:cNvSpPr txBox="1">
            <a:spLocks noGrp="1"/>
          </p:cNvSpPr>
          <p:nvPr>
            <p:ph type="body" idx="1"/>
          </p:nvPr>
        </p:nvSpPr>
        <p:spPr>
          <a:xfrm>
            <a:off x="947175" y="1973150"/>
            <a:ext cx="105156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Current problems: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/>
              <a:t>High noise level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/>
              <a:t>Poor learning ability</a:t>
            </a:r>
            <a:endParaRPr sz="200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</p:txBody>
      </p:sp>
      <p:sp>
        <p:nvSpPr>
          <p:cNvPr id="670" name="Google Shape;670;p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71" name="Google Shape;671;p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672" name="Google Shape;672;p72"/>
          <p:cNvSpPr txBox="1">
            <a:spLocks noGrp="1"/>
          </p:cNvSpPr>
          <p:nvPr>
            <p:ph type="body" idx="1"/>
          </p:nvPr>
        </p:nvSpPr>
        <p:spPr>
          <a:xfrm>
            <a:off x="947175" y="3714200"/>
            <a:ext cx="10515600" cy="1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Future work: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/>
              <a:t>Applying noise reduction techniques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/>
              <a:t>Refining the implementation of attention blocks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/>
              <a:t>Finding a better combination of loss functions</a:t>
            </a:r>
            <a:endParaRPr sz="200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Pyramid pix2pix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8" name="Google Shape;13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39" name="Google Shape;139;p19"/>
          <p:cNvPicPr preferRelativeResize="0"/>
          <p:nvPr/>
        </p:nvPicPr>
        <p:blipFill rotWithShape="1">
          <a:blip r:embed="rId3">
            <a:alphaModFix/>
          </a:blip>
          <a:srcRect t="182" b="8668"/>
          <a:stretch/>
        </p:blipFill>
        <p:spPr>
          <a:xfrm>
            <a:off x="5116990" y="1690688"/>
            <a:ext cx="6528638" cy="29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>
            <a:spLocks noGrp="1"/>
          </p:cNvSpPr>
          <p:nvPr>
            <p:ph type="body" idx="1"/>
          </p:nvPr>
        </p:nvSpPr>
        <p:spPr>
          <a:xfrm>
            <a:off x="712225" y="1690824"/>
            <a:ext cx="4278900" cy="43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 Pyramid </a:t>
            </a:r>
            <a:r>
              <a:rPr lang="en-US" sz="2000">
                <a:solidFill>
                  <a:srgbClr val="000000"/>
                </a:solidFill>
              </a:rPr>
              <a:t>p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ix2</a:t>
            </a:r>
            <a:r>
              <a:rPr lang="en-US" sz="2000">
                <a:solidFill>
                  <a:srgbClr val="000000"/>
                </a:solidFill>
              </a:rPr>
              <a:t>p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ix architecture proposed by the challenge organizer.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 a type of conditional Generative Adversarial Network (cGAN)</a:t>
            </a:r>
            <a:endParaRPr sz="320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multiple Gaussian convolutions</a:t>
            </a:r>
            <a:endParaRPr sz="200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downsampling the smoothed image to reduce its resolution and eliminate redundant pixels</a:t>
            </a:r>
            <a:endParaRPr sz="2000">
              <a:solidFill>
                <a:srgbClr val="000000"/>
              </a:solidFill>
            </a:endParaRPr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1" name="Google Shape;141;p19"/>
          <p:cNvSpPr txBox="1"/>
          <p:nvPr/>
        </p:nvSpPr>
        <p:spPr>
          <a:xfrm>
            <a:off x="6015067" y="4627681"/>
            <a:ext cx="4440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Liu et al. "Bci: Breast cancer immunohistochemical image generation through pyramid pix2pix." In *Proceedings of the IEEE/CVF conference on computer vision and pattern recognition*, pp. 1815-1824. 2022.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7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Discussion: Diffusion Models</a:t>
            </a:r>
            <a:endParaRPr/>
          </a:p>
        </p:txBody>
      </p:sp>
      <p:sp>
        <p:nvSpPr>
          <p:cNvPr id="678" name="Google Shape;678;p73"/>
          <p:cNvSpPr txBox="1">
            <a:spLocks noGrp="1"/>
          </p:cNvSpPr>
          <p:nvPr>
            <p:ph type="body" idx="1"/>
          </p:nvPr>
        </p:nvSpPr>
        <p:spPr>
          <a:xfrm>
            <a:off x="947175" y="1973150"/>
            <a:ext cx="10515600" cy="25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Lack of computational resource: Diffusion models require good GPUs (e.g.  V100s are required for 128*128 tasks in official DiffAE)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GAN works more implicitly, generate the target image directly</a:t>
            </a:r>
            <a:endParaRPr sz="240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</p:txBody>
      </p:sp>
      <p:sp>
        <p:nvSpPr>
          <p:cNvPr id="679" name="Google Shape;679;p7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0" name="Google Shape;680;p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sp>
        <p:nvSpPr>
          <p:cNvPr id="681" name="Google Shape;681;p73"/>
          <p:cNvSpPr txBox="1">
            <a:spLocks noGrp="1"/>
          </p:cNvSpPr>
          <p:nvPr>
            <p:ph type="body" idx="1"/>
          </p:nvPr>
        </p:nvSpPr>
        <p:spPr>
          <a:xfrm>
            <a:off x="947175" y="3714200"/>
            <a:ext cx="10515600" cy="1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400"/>
              <a:t>Possible refinements: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Use full DiffAE architecture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-US" sz="2400"/>
              <a:t>Utilize extensions to diffusion models (e.g. autoregressive recurrent neural network (RNN) which is suitable for time series)</a:t>
            </a:r>
            <a:endParaRPr sz="2400"/>
          </a:p>
        </p:txBody>
      </p:sp>
    </p:spTree>
  </p:cSld>
  <p:clrMapOvr>
    <a:masterClrMapping/>
  </p:clrMapOvr>
  <p:transition spd="slow">
    <p:push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7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Discussion: Diffusion Models</a:t>
            </a:r>
            <a:endParaRPr/>
          </a:p>
        </p:txBody>
      </p:sp>
      <p:sp>
        <p:nvSpPr>
          <p:cNvPr id="687" name="Google Shape;687;p7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88" name="Google Shape;688;p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689" name="Google Shape;68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300" y="1496850"/>
            <a:ext cx="7567500" cy="37140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4"/>
          <p:cNvSpPr txBox="1"/>
          <p:nvPr/>
        </p:nvSpPr>
        <p:spPr>
          <a:xfrm>
            <a:off x="537425" y="1685375"/>
            <a:ext cx="3249000" cy="18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</a:rPr>
              <a:t>740k steps on full DiffAE architecture</a:t>
            </a:r>
            <a:endParaRPr sz="2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7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Discussion: Software System</a:t>
            </a:r>
            <a:endParaRPr/>
          </a:p>
        </p:txBody>
      </p:sp>
      <p:sp>
        <p:nvSpPr>
          <p:cNvPr id="696" name="Google Shape;696;p75"/>
          <p:cNvSpPr txBox="1">
            <a:spLocks noGrp="1"/>
          </p:cNvSpPr>
          <p:nvPr>
            <p:ph type="body" idx="1"/>
          </p:nvPr>
        </p:nvSpPr>
        <p:spPr>
          <a:xfrm>
            <a:off x="947175" y="1973150"/>
            <a:ext cx="10515600" cy="14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Current problems:</a:t>
            </a:r>
            <a:endParaRPr sz="2000" b="1"/>
          </a:p>
          <a:p>
            <a:pPr marL="457200" lvl="0" indent="-35560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SzPts val="2000"/>
              <a:buFont typeface="Times New Roman"/>
              <a:buAutoNum type="arabicPeriod"/>
            </a:pPr>
            <a:r>
              <a:rPr lang="en-US" sz="2000"/>
              <a:t>is isolated by the initial frame of Qupath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can not use the functions of Qupath directly  </a:t>
            </a:r>
            <a:endParaRPr sz="200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</p:txBody>
      </p:sp>
      <p:sp>
        <p:nvSpPr>
          <p:cNvPr id="697" name="Google Shape;697;p7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98" name="Google Shape;698;p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  <p:sp>
        <p:nvSpPr>
          <p:cNvPr id="699" name="Google Shape;699;p75"/>
          <p:cNvSpPr txBox="1">
            <a:spLocks noGrp="1"/>
          </p:cNvSpPr>
          <p:nvPr>
            <p:ph type="body" idx="1"/>
          </p:nvPr>
        </p:nvSpPr>
        <p:spPr>
          <a:xfrm>
            <a:off x="947175" y="3714200"/>
            <a:ext cx="10515600" cy="19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/>
              <a:t>Future work:</a:t>
            </a:r>
            <a:endParaRPr sz="2000" b="1"/>
          </a:p>
          <a:p>
            <a:pPr marL="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Integration with Qupath Functions:</a:t>
            </a:r>
            <a:endParaRPr sz="2000"/>
          </a:p>
          <a:p>
            <a:pPr marL="457200" marR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2000"/>
              <a:t>Develop a middleware or a bridging script that can preprocess data to ensure compatibility with Qupath’s functions. This could involve reformatting the data frames or creating a custom import/export pipeline that maintains the integrity of the data while ensuring it is compatible with Qupath.</a:t>
            </a:r>
            <a:endParaRPr sz="2000"/>
          </a:p>
        </p:txBody>
      </p:sp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7" name="Google Shape;14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8" name="Google Shape;14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49" name="Google Shape;149;p20" descr="A close-up of a white surfa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1841" y="2413607"/>
            <a:ext cx="9408300" cy="313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0"/>
          <p:cNvSpPr txBox="1"/>
          <p:nvPr/>
        </p:nvSpPr>
        <p:spPr>
          <a:xfrm>
            <a:off x="2213790" y="1925050"/>
            <a:ext cx="154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5681492" y="1925050"/>
            <a:ext cx="20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Fake 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 txBox="1"/>
          <p:nvPr/>
        </p:nvSpPr>
        <p:spPr>
          <a:xfrm>
            <a:off x="8750589" y="1925050"/>
            <a:ext cx="188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B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 txBox="1"/>
          <p:nvPr/>
        </p:nvSpPr>
        <p:spPr>
          <a:xfrm>
            <a:off x="1081700" y="1370625"/>
            <a:ext cx="71499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train locally for 100 epochs with 256x256 images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Review of BCI Challenge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9" name="Google Shape;159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61" name="Google Shape;161;p21"/>
          <p:cNvSpPr txBox="1"/>
          <p:nvPr/>
        </p:nvSpPr>
        <p:spPr>
          <a:xfrm>
            <a:off x="2522075" y="5872550"/>
            <a:ext cx="641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Liu et al. "Bci: Breast cancer immunohistochemical image generation through pyramid pix2pix." In *Proceedings of the IEEE/CVF conference on computer vision and pattern recognition*, pp. 1815-1824. 2022.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2" name="Google Shape;162;p21"/>
          <p:cNvPicPr preferRelativeResize="0"/>
          <p:nvPr/>
        </p:nvPicPr>
        <p:blipFill rotWithShape="1">
          <a:blip r:embed="rId3">
            <a:alphaModFix/>
          </a:blip>
          <a:srcRect b="8382"/>
          <a:stretch/>
        </p:blipFill>
        <p:spPr>
          <a:xfrm>
            <a:off x="1917125" y="1319150"/>
            <a:ext cx="7620000" cy="225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1"/>
          <p:cNvPicPr preferRelativeResize="0"/>
          <p:nvPr/>
        </p:nvPicPr>
        <p:blipFill rotWithShape="1">
          <a:blip r:embed="rId4">
            <a:alphaModFix/>
          </a:blip>
          <a:srcRect t="4637" b="11505"/>
          <a:stretch/>
        </p:blipFill>
        <p:spPr>
          <a:xfrm>
            <a:off x="2716432" y="3614125"/>
            <a:ext cx="6759142" cy="221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Review of BCI Challenge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9" name="Google Shape;169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70" name="Google Shape;170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71" name="Google Shape;171;p22"/>
          <p:cNvSpPr txBox="1">
            <a:spLocks noGrp="1"/>
          </p:cNvSpPr>
          <p:nvPr>
            <p:ph type="body" idx="1"/>
          </p:nvPr>
        </p:nvSpPr>
        <p:spPr>
          <a:xfrm>
            <a:off x="712225" y="1690825"/>
            <a:ext cx="10641600" cy="19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team</a:t>
            </a: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lang="en-US" sz="2000">
                <a:solidFill>
                  <a:srgbClr val="000000"/>
                </a:solidFill>
              </a:rPr>
              <a:t>arptidec5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model: Pyramid pix2pix</a:t>
            </a:r>
            <a:endParaRPr sz="320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extended method: filter the image pairs in the dataset, about 10%</a:t>
            </a:r>
            <a:endParaRPr sz="200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went through a quality control process to ensure images with artifacts, cracked tissue, or blurriness were removed</a:t>
            </a:r>
            <a:endParaRPr sz="2000">
              <a:solidFill>
                <a:srgbClr val="000000"/>
              </a:solidFill>
            </a:endParaRPr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8400" y="3476575"/>
            <a:ext cx="7259625" cy="23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2"/>
          <p:cNvSpPr txBox="1"/>
          <p:nvPr/>
        </p:nvSpPr>
        <p:spPr>
          <a:xfrm>
            <a:off x="2522075" y="5872550"/>
            <a:ext cx="641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Liu et al. "Bci: Breast cancer immunohistochemical image generation through pyramid pix2pix." In *Proceedings of the IEEE/CVF conference on computer vision and pattern recognition*, pp. 1815-1824. 2022.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2616</Words>
  <Application>Microsoft Macintosh PowerPoint</Application>
  <PresentationFormat>Widescreen</PresentationFormat>
  <Paragraphs>435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Times New Roman</vt:lpstr>
      <vt:lpstr>Office 主题​​</vt:lpstr>
      <vt:lpstr>Generating Breast Cancer IHC Images with Deep Learning </vt:lpstr>
      <vt:lpstr>Contents</vt:lpstr>
      <vt:lpstr>Overview of Initial Proposal</vt:lpstr>
      <vt:lpstr>Overview of Initial Proposal</vt:lpstr>
      <vt:lpstr>Related work</vt:lpstr>
      <vt:lpstr>Pyramid pix2pix</vt:lpstr>
      <vt:lpstr>Results</vt:lpstr>
      <vt:lpstr>Review of BCI Challenge</vt:lpstr>
      <vt:lpstr>Review of BCI Challenge</vt:lpstr>
      <vt:lpstr>Attention mechanism</vt:lpstr>
      <vt:lpstr>Diffusion Probabilistic Model</vt:lpstr>
      <vt:lpstr>DDPM (Denoising Diffusion Probabilistic Models)</vt:lpstr>
      <vt:lpstr>Basic algorithms for DDPM</vt:lpstr>
      <vt:lpstr>Discussion on DDPM</vt:lpstr>
      <vt:lpstr>Denoising Diffusion Implicit Model (DDIM)</vt:lpstr>
      <vt:lpstr>Diffusion Autoencoder</vt:lpstr>
      <vt:lpstr>Diffusion Autoencoder</vt:lpstr>
      <vt:lpstr>Methods</vt:lpstr>
      <vt:lpstr>Dataset</vt:lpstr>
      <vt:lpstr>Dataset Preprocessing</vt:lpstr>
      <vt:lpstr>Dataset Preprocessing</vt:lpstr>
      <vt:lpstr>Dataset Preprocessing</vt:lpstr>
      <vt:lpstr>Dataset Preprocessing</vt:lpstr>
      <vt:lpstr>Dataset Preprocessing</vt:lpstr>
      <vt:lpstr>Pix2Pix Model(U-Net)</vt:lpstr>
      <vt:lpstr>Model Design</vt:lpstr>
      <vt:lpstr>Results</vt:lpstr>
      <vt:lpstr>Pix2Pix Model(TransUnet)</vt:lpstr>
      <vt:lpstr>Model Design</vt:lpstr>
      <vt:lpstr>Results</vt:lpstr>
      <vt:lpstr>Pix2Pix Model(Attention U-Net)</vt:lpstr>
      <vt:lpstr>Model Design</vt:lpstr>
      <vt:lpstr>Results</vt:lpstr>
      <vt:lpstr>Bad Results</vt:lpstr>
      <vt:lpstr>Evaluation Metrics</vt:lpstr>
      <vt:lpstr>Evaluation Score</vt:lpstr>
      <vt:lpstr>Diffusion Model</vt:lpstr>
      <vt:lpstr>Diffusion process</vt:lpstr>
      <vt:lpstr>Conditional Mechanisms</vt:lpstr>
      <vt:lpstr>Conditional Mechanisms</vt:lpstr>
      <vt:lpstr>Results of preliminary experiments</vt:lpstr>
      <vt:lpstr>Conditional Mechanisms</vt:lpstr>
      <vt:lpstr>Model architecture</vt:lpstr>
      <vt:lpstr>Hyperparameters</vt:lpstr>
      <vt:lpstr>Visual Results</vt:lpstr>
      <vt:lpstr>Quantitative Results</vt:lpstr>
      <vt:lpstr>Analysis and Conclusion</vt:lpstr>
      <vt:lpstr>Software Design</vt:lpstr>
      <vt:lpstr>Software Design</vt:lpstr>
      <vt:lpstr>Software Design</vt:lpstr>
      <vt:lpstr>Software Development</vt:lpstr>
      <vt:lpstr>Software Development</vt:lpstr>
      <vt:lpstr>Software Development</vt:lpstr>
      <vt:lpstr>Software Development</vt:lpstr>
      <vt:lpstr>Software Development</vt:lpstr>
      <vt:lpstr>Software Development</vt:lpstr>
      <vt:lpstr>Task distribution</vt:lpstr>
      <vt:lpstr>Time schedule</vt:lpstr>
      <vt:lpstr>Discussion: Pix2pix and Variant</vt:lpstr>
      <vt:lpstr>Discussion: Diffusion Models</vt:lpstr>
      <vt:lpstr>Discussion: Diffusion Models</vt:lpstr>
      <vt:lpstr>Discussion: Software System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Breast Cancer IHC Images with Deep Learning </dc:title>
  <cp:lastModifiedBy>office</cp:lastModifiedBy>
  <cp:revision>2</cp:revision>
  <dcterms:modified xsi:type="dcterms:W3CDTF">2024-07-23T20:24:03Z</dcterms:modified>
</cp:coreProperties>
</file>